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859" r:id="rId2"/>
    <p:sldId id="1238" r:id="rId3"/>
    <p:sldId id="1244" r:id="rId4"/>
    <p:sldId id="1239" r:id="rId5"/>
    <p:sldId id="1240" r:id="rId6"/>
    <p:sldId id="1242" r:id="rId7"/>
    <p:sldId id="1243" r:id="rId8"/>
    <p:sldId id="1247" r:id="rId9"/>
    <p:sldId id="1249" r:id="rId10"/>
    <p:sldId id="1252" r:id="rId11"/>
    <p:sldId id="1254" r:id="rId12"/>
    <p:sldId id="1253" r:id="rId13"/>
    <p:sldId id="1256" r:id="rId14"/>
    <p:sldId id="1261" r:id="rId15"/>
    <p:sldId id="1265" r:id="rId16"/>
    <p:sldId id="1259" r:id="rId17"/>
    <p:sldId id="1266" r:id="rId18"/>
    <p:sldId id="1270" r:id="rId19"/>
    <p:sldId id="1269" r:id="rId20"/>
    <p:sldId id="1271" r:id="rId21"/>
    <p:sldId id="1275" r:id="rId22"/>
    <p:sldId id="1277" r:id="rId23"/>
    <p:sldId id="1278" r:id="rId24"/>
    <p:sldId id="1279" r:id="rId25"/>
    <p:sldId id="1281" r:id="rId26"/>
    <p:sldId id="1282" r:id="rId27"/>
    <p:sldId id="1283" r:id="rId28"/>
    <p:sldId id="1285" r:id="rId29"/>
    <p:sldId id="1287" r:id="rId30"/>
    <p:sldId id="1288" r:id="rId31"/>
    <p:sldId id="1290" r:id="rId32"/>
    <p:sldId id="1293" r:id="rId33"/>
    <p:sldId id="1294" r:id="rId34"/>
    <p:sldId id="1296" r:id="rId3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037342"/>
            <a:ext cx="115233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考点过关整合    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七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年级上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册</a:t>
            </a:r>
            <a:endParaRPr lang="zh-CN" altLang="en-US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第四单元  生命的思考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样过有意义的人生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）追求自我价值：能够活出自己的人生，自食其力，实现自我价值。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）对他人有价值：当别人需要帮助时，付出自己的爱心，无论大小，自愿承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）创造社会价值：将个人理想与国家发展、民族复兴和人类命运结合起来。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7.eps" descr="id:21474941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1833274"/>
            <a:ext cx="1345856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确认识生命的平凡与伟大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）每个人的生命都有自己独特的使命。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）伟大在于创造和贡献。一个人的伟大，在于其创造出比自己有限的生命更长久的、不平凡的社会价值。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）做好本职工作，完成自己职责的人的人生是有意义的。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）生命虽然平凡，但也能创造伟大。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8.eps" descr="id:21474941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956" y="1696951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水火有气而无生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草木有生而无知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禽兽有知而无义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人有气、有生、有知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亦且有义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故最为天下贵也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指水火有气息却没有生命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草木有生命却没有知觉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禽兽有知觉却没有道义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人兼而有之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所以是世界上最可贵的。这强调人类生命具有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人生不售来回票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一旦动身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绝不能复返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指生命是不可逆的。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仁者爱人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推己及人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指充满慈爱之心的人去爱别人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是用自己的心意去推想别人的心意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设身处地地替别人着想。 这强调要珍爱他人生命。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天行健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君子以自强不息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指要正确面对挫折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挖掘自身生命力量。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04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平凡中创造伟大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实现生命价值的做法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）运用自身的品德、才智和劳动，创造出比自己有限的生命更长久的、不平凡的社会价值，为我们留下宝贵的物质财富和精神财富。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）面对生活的艰难考验，不放弃、不懈怠，为家庭的美好和社会的发展贡献自己的力量，用认真、勤劳、善良、坚持、责任、勇敢书写自己的生命价值。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）将个体生命和他人的、集体的、民族的、国家的甚至人类的命运联系在一起。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9.eps" descr="id:21474941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84150"/>
            <a:ext cx="1241375" cy="31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97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确对待生命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）敬畏生命，增强生命的韧性。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）守护生命，爱护身体，养护精神。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）探索生命的意义，创造生命的精彩。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2171381"/>
            <a:ext cx="1305939" cy="29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战胜挫折必须寻求他人的帮助。（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———————————————————————————————————————————————————————————————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易错辨析DF.eps" descr="id:2147494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9893" y="764704"/>
            <a:ext cx="11050627" cy="519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47134" y="1700808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04715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战胜挫折不一定要寻求他人的帮助，自己也可以通过努力和正确的方法战胜挫折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0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人生难免有挫折，经历的挫折越多越好。（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生命价值高于一切，意味着我们自己的生命最重要，没必要关切他人的生命。（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———————————————————————————————————————————————————————————————————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71270" y="1543432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8622" y="3152410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2123" y="1975480"/>
            <a:ext cx="11504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cs typeface="Times New Roman" panose="02020603050405020304" pitchFamily="18" charset="0"/>
              </a:rPr>
              <a:t>人</a:t>
            </a:r>
            <a:r>
              <a:rPr lang="zh-CN" altLang="zh-CN" sz="2400">
                <a:cs typeface="Times New Roman" panose="02020603050405020304" pitchFamily="18" charset="0"/>
              </a:rPr>
              <a:t>生难免有挫折，但挫折不是越多越好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1145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生命至上，并不意味着只看到自己生命的重要性，我们也必须承认别人的生命同样重要。我们要自觉地珍爱他人的生命，如同珍爱自己的生命一样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83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每个人的生命是否有价值，这取决于个人成就的大小。（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用心对待自己是关切生命、拒绝冷漠的唯一表现。（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1470" y="1526180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2123" y="1874594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            </a:t>
            </a:r>
            <a:r>
              <a:rPr lang="zh-CN" altLang="zh-CN" sz="2400" smtClean="0">
                <a:cs typeface="Times New Roman" panose="02020603050405020304" pitchFamily="18" charset="0"/>
              </a:rPr>
              <a:t>生</a:t>
            </a:r>
            <a:r>
              <a:rPr lang="zh-CN" altLang="zh-CN" sz="2400">
                <a:cs typeface="Times New Roman" panose="02020603050405020304" pitchFamily="18" charset="0"/>
              </a:rPr>
              <a:t>命的意义不在于长短，而在于对社会的贡献。我们要珍爱生命，让有限的生命焕发光彩，并为之不懈地努力，不断延伸生命的价值。生命价值的大小主要表现在对社会贡献的</a:t>
            </a:r>
            <a:r>
              <a:rPr lang="zh-CN" altLang="zh-CN" sz="2400">
                <a:cs typeface="Times New Roman" panose="02020603050405020304" pitchFamily="18" charset="0"/>
              </a:rPr>
              <a:t>大</a:t>
            </a:r>
            <a:r>
              <a:rPr lang="zh-CN" altLang="zh-CN" sz="2400" smtClean="0">
                <a:cs typeface="Times New Roman" panose="02020603050405020304" pitchFamily="18" charset="0"/>
              </a:rPr>
              <a:t>小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78154" y="3702933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69082" y="4178111"/>
            <a:ext cx="103707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cs typeface="Times New Roman" panose="02020603050405020304" pitchFamily="18" charset="0"/>
              </a:rPr>
              <a:t>我们既要关切自己的生命，也要关切他人的生命，拒绝冷漠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84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）截至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月，全国中小学食堂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互联网＋明厨亮灶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覆盖率已达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％，通过视频监控和实时直播，学校食堂实现了从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看不见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全透明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，保障舌尖上的安全。这一做法能够（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彻底解决食品安全问题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加强对食堂工作的监督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助力守护学生生命健康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保障后厨人员的受教育权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提分优练DF.eps" descr="id:21474941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140" y="692696"/>
            <a:ext cx="11584132" cy="5443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65986" y="31237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苏州吴中区、相城区、吴江区一模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）某校七年级（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）班的道德与法治课堂上，同学们就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生命可以永恒吗？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展开了辩论。以下四位同学的观点，你认为正确的是（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因为生命是非常神圣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因为生命是独特的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人的生命是代代接续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个体生命是有限的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6694" y="19629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163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本题考查生命的特点、生命有接续。依据教材知识可知，人类的生命可以永恒，因为人的生命是代代接续的，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正确；依据教材知识可知，个体的生命不可以永恒，因为个体生命是有限的，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正确；生命神圣不是生命可以永恒的原因，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生命是独特的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不是生命不可以永恒的原因，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25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知识导图DF.eps" descr="id:2147494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540" y="747452"/>
            <a:ext cx="11279332" cy="5299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8648" y="1456076"/>
            <a:ext cx="9953114" cy="492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日，广东梅大高速发生路面塌方灾害，眼看前方车辆接连掉落，情急之下，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岁的黄建度翻过护栏，逆行至塌方路段挥手示意，可即便如此，还是有车辆试图绕过他继续向前开，于是他果断跪在路中间，拦住了后方车辆，最终让多辆车幸免于难。这表明（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尊重生命意味着用生命来换取荣誉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守护生命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首先要守护他人生命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珍爱生命要做到休戚与共、推己及人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敬畏生命是判断是非的价值标准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0830" y="282845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05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日，受台湾省花莲县海域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级地震影响，福建厦门震感明显。某中学高一（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）班的小张同学不顾个人安危，毫不犹豫地抱起行动不便的同桌冲出教室，转移到安全位置。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中国好同桌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小张同学做到了（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志在回报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敢于担当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诚实守信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明礼遵规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不怕挫折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积极进取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珍爱生命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友爱互助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90122" y="25544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8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6280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做不了太阳我就做星星，在广袤的夜空中闪亮；做不了大树我就做小草，在苍茫的大地上吐绿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生命如此精彩，怎容随便放弃。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这首小诗启示我们要（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62801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学会欣赏自己的独特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62801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时刻保持谦虚的态度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62801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客观认识和接纳自己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62801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正确认识生命的可贵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6280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6280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31710" y="18736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8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64611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）江苏省在义务教育学校实施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专项行动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，即保证学生每天综合体育活动时间不低于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小时，课间活动时间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分钟。课间，同学们相伴打球、跳绳等，共同快乐成长。实施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专项行动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有利于学生（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646112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主动掩盖自己的缺点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养成健康的生活方式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共同建设美好班集体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不受负面情绪的影响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64611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64611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9502" y="26382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17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6371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无锡滨湖区一模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）某校在全国中小学生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安全教育日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当天，组织学生开展地震火灾逃生演练，但有同学在此过程中嘻笑打闹。他们认为地震火灾发生概率极小，演练应付一下就可以了。这些同学有以上表现是因为他们没有深刻认识到（　　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逃生演练能避免灾害等导致的意外事故的发生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生命的诞生和延续都是自然界中的奇迹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确保学生的安全是教育机构的基本职责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提高自救自护能力对于守护生命的意义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36980"/>
            <a:ext cx="11485848" cy="23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本题考查增强自我保护意识。题干中的同学认为地震火灾发生概率极小，演练应付一下就可以了，这种想法是错误的，这是缺乏自我保护意识的表现，没有深刻认识到提高自救自护能力对于守护生命的意义，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符合题意；逃生演练能减少灾害等导致的意外事故的发生，而不是避免，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错误；题干主旨未涉及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生命的诞生和延续都是自然界中的奇迹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不符合题意；题干未涉及教育机构的基本职责，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11630" y="17008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64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宿迁宿城区一模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）课间从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分钟升级为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分钟，延长的是时间，延展的是教育形式和内容。有的学校精心设计长廊、种植园等，让校园随处可驻足；有的通过划分区域，设置羽毛球、跳绳等运动项目，让学生在有限的空间内也能充分活动。将学生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放飞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于大课间，有利于学生（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敬畏生命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学会关爱他人生命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珍视生命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养成健康生活方式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乐观向上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避免产生负面情感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守护生命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掌握自救自护方法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64044" y="251624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24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本题考查敬畏生命、养成健康的生活方式。学校通过延长课间时间，设置各种运动项目等，让学生有更多时间进行活动，有利于学生通过运动的方式珍视生命，养成健康的生活方式，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符合题意；负面情感是不可避免的，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错误；题干中未涉及关爱他人生命和掌握自救自护方法的相关内容，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不符合题意，排除。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12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679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49339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）九岁女孩发现家中起火，立即拿盆泼水，但因火势较大未能扑灭。她便切断家中电源，然后带弟弟从楼梯间跑至屋外安全区域并拨打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报警求助。这场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教科书式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的自救彰显出（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49339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守护生命有方法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要充盈自己的精神世界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49339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生命是不可逆的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要养成健康的生活方式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66328" y="28471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38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）下面漫画《压力还是动力，取决于心态》启示我们要（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自我省察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止于至善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磨砺意志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行己有耻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转换视角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化危为机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自知者明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见贤思齐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15086" y="3088993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压力还是动力，取决于心态</a:t>
            </a:r>
            <a:endParaRPr lang="zh-CN" altLang="en-US"/>
          </a:p>
        </p:txBody>
      </p:sp>
      <p:pic>
        <p:nvPicPr>
          <p:cNvPr id="5" name="fm4a.jpg" descr="id:21474945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805722" y="1385682"/>
            <a:ext cx="2296711" cy="1703311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本题考查正确面对挫折。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压力还是动力，取决于心态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告诉我们如果面对压力时是积极的心态，那么压力就会转化为动力，相反如果在应对压力的时候是逃避的心态，那么压力就会转变为焦虑，这启示我们要转换视角，化危为机，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止于至善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行己有耻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见贤思齐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都不符合漫画主旨，排除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885238" y="8680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4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49339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泰州姜堰区一模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）清明放假期间，某地高速公路上发生严重堵车，部分车辆为赶时间占用应急车道行驶。应急车道是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生命通道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，我国法律明确规定侵占应急车道是违法行为。针对这一现象，我们应该（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49339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提高文明素养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坚持生命至上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49339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制定法律法规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保障公共利益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49339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增强安全意识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提升驾驶技能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49339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自觉遵守规则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维护社会秩序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49339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49339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76554" y="215789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89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8122" y="1630522"/>
            <a:ext cx="8054168" cy="35969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728" y="2484270"/>
            <a:ext cx="1441094" cy="115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6537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新时代以来，党中央坚持把人民健康放在优先发展的战略位置，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生命与健康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问题备受关注。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39392"/>
              </p:ext>
            </p:extLst>
          </p:nvPr>
        </p:nvGraphicFramePr>
        <p:xfrm>
          <a:off x="478582" y="2214142"/>
          <a:ext cx="11233248" cy="4023170"/>
        </p:xfrm>
        <a:graphic>
          <a:graphicData uri="http://schemas.openxmlformats.org/drawingml/2006/table">
            <a:tbl>
              <a:tblPr firstRow="1" firstCol="1" bandRow="1"/>
              <a:tblGrid>
                <a:gridCol w="968306">
                  <a:extLst>
                    <a:ext uri="{9D8B030D-6E8A-4147-A177-3AD203B41FA5}">
                      <a16:colId xmlns:a16="http://schemas.microsoft.com/office/drawing/2014/main" val="562011400"/>
                    </a:ext>
                  </a:extLst>
                </a:gridCol>
                <a:gridCol w="10264942">
                  <a:extLst>
                    <a:ext uri="{9D8B030D-6E8A-4147-A177-3AD203B41FA5}">
                      <a16:colId xmlns:a16="http://schemas.microsoft.com/office/drawing/2014/main" val="3934173205"/>
                    </a:ext>
                  </a:extLst>
                </a:gridCol>
              </a:tblGrid>
              <a:tr h="116920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坚持生命至上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我国政府积极落实党中央精神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始终坚持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人民至上、生命至上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全面推进健康中国建设。国家卫健委印发《健康中国行动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2023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年工作要点》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其中包括依托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12355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青少年服务平台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开展生命教育、自护教育等健康守护行动。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9948590"/>
                  </a:ext>
                </a:extLst>
              </a:tr>
              <a:tr h="135778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提升生命高度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提升生命高度可以增添战胜困难的勇气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尽职守责行为能让人体验到成就感、幸福感。连云港守岛卫士王继才夫妇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能吃苦、肯奋斗、有担当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只因国家安全重如山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重任在肩不畏难。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2982611"/>
                  </a:ext>
                </a:extLst>
              </a:tr>
              <a:tr h="135778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增强生命韧性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面对挫折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会焦虑、难过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这很正常。但如同光秃秃的树干会长出新芽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断尾的壁虎会长出新尾巴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人的生命也蕴含一定的承受力、自我调节能力和自我修复能力。我们需要发掘自己的生命力量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增强生命的韧性。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464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556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）党和政府坚持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人民至上、生命至上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的理论依据是什么？（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008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我国是人民当家作主的社会主义国家，为人民服务是党和政府的宗旨。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生命至上，生命价值高于一切，保障人民生命安全和身体健康，是为了满足人民幸福生活的需要。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788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smtClean="0"/>
              <a:t>（</a:t>
            </a:r>
            <a:r>
              <a:rPr lang="en-US" altLang="zh-CN" smtClean="0"/>
              <a:t>2</a:t>
            </a:r>
            <a:r>
              <a:rPr lang="zh-CN" altLang="zh-CN" smtClean="0"/>
              <a:t>）</a:t>
            </a:r>
            <a:r>
              <a:rPr lang="en-US" altLang="zh-CN" smtClean="0"/>
              <a:t>“</a:t>
            </a:r>
            <a:r>
              <a:rPr lang="zh-CN" altLang="zh-CN" smtClean="0"/>
              <a:t>因为有生命高度而不惧困难</a:t>
            </a:r>
            <a:r>
              <a:rPr lang="en-US" altLang="zh-CN" smtClean="0"/>
              <a:t>”</a:t>
            </a:r>
            <a:r>
              <a:rPr lang="zh-CN" altLang="zh-CN" smtClean="0"/>
              <a:t>的人物还有很多，请你再推荐一例，并说明推荐理由。（</a:t>
            </a:r>
            <a:r>
              <a:rPr lang="en-US" altLang="zh-CN" smtClean="0"/>
              <a:t>4</a:t>
            </a:r>
            <a:r>
              <a:rPr lang="zh-CN" altLang="zh-CN" smtClean="0"/>
              <a:t>分）</a:t>
            </a:r>
            <a:endParaRPr lang="zh-CN" altLang="zh-CN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13254" y="4580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：本题为开放性试题，答案符合题意、言之有理即可。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64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发掘自己的生命力量，增强生命的韧性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，小华认为要靠自己，小东认为必须借助外力。请你对他们的观点加以评析。（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8690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观点都是片面的。理由：发掘自身的生命力量，要学会承受负面情绪感受，培养自己面对困难的勇气和坚强的意志，增强生命的韧性；同时也要善于向他人寻求帮助，获得他人的支持和鼓励。总之，发掘自身的生命力量，既要自强不息，也要学会借助外力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70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珍爱生命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勇面挫折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小韦和小红围绕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珍爱生命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敬畏生命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展开了以下讨论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）请你运用生命的相关知识，谈谈上述讨论内容给你的启示。（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5a.jpg" descr="id:21474945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1916832"/>
            <a:ext cx="5520316" cy="1690537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守护生命要关注自己的身体，养成健康的生活方式，合理安排作息、积极锻炼，保持身体健康。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要养护精神，积极参与志愿服务，关爱他人，在奉献中实现生命价值，让精神世界更充盈。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0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某国产动画电影导演在创作动画的过程中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经历多重磨难。他曾多次尝试找工作却屡屡受挫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但并没有放弃自己的梦想。他十年磨一剑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不计一切得失。为了让影片第二部达到最佳效果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寻求超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名动画人与自己全力以赴、倾尽心血。截至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该影片已成为全球动画电影票房榜冠军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取得了巨大的成功。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）该导演的经历启示我们该怎样战胜挫折，增强生命的韧性？（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发现、发掘自己的生命力量，增强生命的承受力、自我调节和自我修复的能力。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培养自己面对困难的勇气和坚强的意志。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借助外力，向他人寻求帮助。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73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140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命的特点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）生命来之不易。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）生命是独特的。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）生命是不可逆的，也是短暂的。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）生命是不可预知的。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）生命是有接续的。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考点梳理DF.eps" descr="id:21474940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1146" y="764704"/>
            <a:ext cx="10808120" cy="508000"/>
          </a:xfrm>
          <a:prstGeom prst="rect">
            <a:avLst/>
          </a:prstGeom>
        </p:spPr>
      </p:pic>
      <p:pic>
        <p:nvPicPr>
          <p:cNvPr id="4" name="ZK考点1.eps" descr="id:2147494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77349"/>
            <a:ext cx="1333452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0" algn="l"/>
                <a:tab pos="5645150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确理解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生命至上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0" algn="l"/>
                <a:tab pos="564515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）生命是脆弱的、艰难的，是坚强的、有力量的，也是崇高的、神圣的。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0" algn="l"/>
                <a:tab pos="564515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）生命是宝贵的，生命价值高于一切。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0" algn="l"/>
                <a:tab pos="564515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）生命至上，意味着自己的生命和别人的生命同样重要。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0" algn="l"/>
                <a:tab pos="5645150" algn="l"/>
                <a:tab pos="9861550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拓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展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  <a:tabLst>
                <a:tab pos="0" algn="l"/>
                <a:tab pos="564515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们无法选择生命的长度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但是可以决定生命的宽度。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0" algn="l"/>
                <a:tab pos="564515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命的意义不在于长短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而在于奉献。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.eps" descr="id:21474940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00933"/>
            <a:ext cx="1241375" cy="31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畏生命的做法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）意识上：从对自己生命的珍惜走向对他人生命的关怀。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）行动上：谨慎地对待生命关系、处理生命问题，尊重、关注、关怀和善待身边的每一个人。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）道德上：对生命的敬畏是内心的自愿选择，要与周围的生命休戚与共。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3.eps" descr="id:21474940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208" y="1778505"/>
            <a:ext cx="1254300" cy="32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9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护生命的做法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）爱护身体。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关心身体的状况，养成健康的生活方式。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关注自己的内在感受，爱惜自己的身体。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增强安全意识、自我保护意识，提高安全防范能力，掌握一些基本的自救自护方法。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）养护精神。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守住自己的心灵，坚持真、善、美。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守护精神家园，传承优秀的民族文化，在个人精神世界的充盈中弘扬民族精神。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4.eps" descr="id:2147494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22590"/>
            <a:ext cx="1254221" cy="3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确认识挫折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）生活难免有挫折。生活中的挫折是我们生命成长的一部分。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）人们对挫折的认识和态度不同，会产生不同的情绪感受和行为反应。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指人们在有目的的活动中遇到的困难、阻碍。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极影响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得意时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挫折会使我们更清醒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避免盲目乐观、精神懈怠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失意时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挫折会使我们获得更加丰富的生活经验。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极影响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面对挫折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我们可能会感到失落、焦虑、难过、愤怒、不满等。产生这些负面的情绪感受是正常的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但如果一味沉浸在负面情绪中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我们就容易消沉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甚至做出不恰当的行为。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5.eps" descr="id:2147494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3851"/>
            <a:ext cx="1275773" cy="32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胜挫折的方法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）及时调整自己，正确对待挫折。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）增强生命的承受力、自我调节和自我修复的能力。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）逐渐培养自己面对困难的勇气和坚强的意志。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）坚持目标和不断努力。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）借助外力。学会与他人建立联系，向他人寻求帮助，获得他人的支持和鼓励。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6.eps" descr="id:21474941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68959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3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4095</Words>
  <Application>Microsoft Office PowerPoint</Application>
  <PresentationFormat>自定义</PresentationFormat>
  <Paragraphs>179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2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606</cp:revision>
  <dcterms:created xsi:type="dcterms:W3CDTF">2020-11-06T05:24:00Z</dcterms:created>
  <dcterms:modified xsi:type="dcterms:W3CDTF">2025-11-15T02:03:48Z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